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906000" cy="6858000" type="A4"/>
  <p:notesSz cx="6805613" cy="99441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30" d="100"/>
          <a:sy n="130" d="100"/>
        </p:scale>
        <p:origin x="-750" y="-72"/>
      </p:cViewPr>
      <p:guideLst>
        <p:guide orient="horz" pos="2432"/>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54939" y="0"/>
            <a:ext cx="2949099" cy="497205"/>
          </a:xfrm>
          <a:prstGeom prst="rect">
            <a:avLst/>
          </a:prstGeom>
        </p:spPr>
        <p:txBody>
          <a:bodyPr vert="horz" lIns="91440" tIns="45720" rIns="91440" bIns="45720" rtlCol="0"/>
          <a:lstStyle>
            <a:lvl1pPr algn="r">
              <a:defRPr sz="1200"/>
            </a:lvl1pPr>
          </a:lstStyle>
          <a:p>
            <a:fld id="{C5529FFA-7532-4643-9E6C-EEF18C848825}" type="datetimeFigureOut">
              <a:rPr lang="en-US" smtClean="0"/>
              <a:t>11/29/2015</a:t>
            </a:fld>
            <a:endParaRPr lang="en-US"/>
          </a:p>
        </p:txBody>
      </p:sp>
      <p:sp>
        <p:nvSpPr>
          <p:cNvPr id="4" name="Espace réservé de l'image des diapositives 3"/>
          <p:cNvSpPr>
            <a:spLocks noGrp="1" noRot="1" noChangeAspect="1"/>
          </p:cNvSpPr>
          <p:nvPr>
            <p:ph type="sldImg" idx="2"/>
          </p:nvPr>
        </p:nvSpPr>
        <p:spPr>
          <a:xfrm>
            <a:off x="711200" y="746125"/>
            <a:ext cx="5384800" cy="3729038"/>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0562" y="4723448"/>
            <a:ext cx="5444490" cy="4474845"/>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9445169"/>
            <a:ext cx="2949099" cy="497205"/>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54939" y="9445169"/>
            <a:ext cx="2949099" cy="497205"/>
          </a:xfrm>
          <a:prstGeom prst="rect">
            <a:avLst/>
          </a:prstGeom>
        </p:spPr>
        <p:txBody>
          <a:bodyPr vert="horz" lIns="91440" tIns="45720" rIns="91440" bIns="45720" rtlCol="0" anchor="b"/>
          <a:lstStyle>
            <a:lvl1pPr algn="r">
              <a:defRPr sz="1200"/>
            </a:lvl1pPr>
          </a:lstStyle>
          <a:p>
            <a:fld id="{5064D704-5490-4608-988D-0EF25C8A8AC0}" type="slidenum">
              <a:rPr lang="en-US" smtClean="0"/>
              <a:t>‹#›</a:t>
            </a:fld>
            <a:endParaRPr lang="en-US"/>
          </a:p>
        </p:txBody>
      </p:sp>
    </p:spTree>
    <p:extLst>
      <p:ext uri="{BB962C8B-B14F-4D97-AF65-F5344CB8AC3E}">
        <p14:creationId xmlns:p14="http://schemas.microsoft.com/office/powerpoint/2010/main" val="3607942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711200" y="746125"/>
            <a:ext cx="5384800" cy="3729038"/>
          </a:xfrm>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5064D704-5490-4608-988D-0EF25C8A8AC0}" type="slidenum">
              <a:rPr lang="en-US" smtClean="0"/>
              <a:t>1</a:t>
            </a:fld>
            <a:endParaRPr lang="en-US"/>
          </a:p>
        </p:txBody>
      </p:sp>
    </p:spTree>
    <p:extLst>
      <p:ext uri="{BB962C8B-B14F-4D97-AF65-F5344CB8AC3E}">
        <p14:creationId xmlns:p14="http://schemas.microsoft.com/office/powerpoint/2010/main" val="1879307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42950" y="2130427"/>
            <a:ext cx="84201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BFD80C1C-04EF-4A27-A1EE-00F2CC2D711E}" type="datetimeFigureOut">
              <a:rPr lang="fr-FR" smtClean="0"/>
              <a:t>29/11/2015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931CE4-FE2A-46A2-A916-44EB69DFC26F}" type="slidenum">
              <a:rPr lang="fr-FR" smtClean="0"/>
              <a:t>‹#›</a:t>
            </a:fld>
            <a:endParaRPr lang="fr-FR"/>
          </a:p>
        </p:txBody>
      </p:sp>
    </p:spTree>
    <p:extLst>
      <p:ext uri="{BB962C8B-B14F-4D97-AF65-F5344CB8AC3E}">
        <p14:creationId xmlns:p14="http://schemas.microsoft.com/office/powerpoint/2010/main" val="2912810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FD80C1C-04EF-4A27-A1EE-00F2CC2D711E}" type="datetimeFigureOut">
              <a:rPr lang="fr-FR" smtClean="0"/>
              <a:t>29/11/2015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931CE4-FE2A-46A2-A916-44EB69DFC26F}" type="slidenum">
              <a:rPr lang="fr-FR" smtClean="0"/>
              <a:t>‹#›</a:t>
            </a:fld>
            <a:endParaRPr lang="fr-FR"/>
          </a:p>
        </p:txBody>
      </p:sp>
    </p:spTree>
    <p:extLst>
      <p:ext uri="{BB962C8B-B14F-4D97-AF65-F5344CB8AC3E}">
        <p14:creationId xmlns:p14="http://schemas.microsoft.com/office/powerpoint/2010/main" val="1767177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5386387" y="366714"/>
            <a:ext cx="1671639" cy="780097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371475" y="366714"/>
            <a:ext cx="4849814" cy="780097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FD80C1C-04EF-4A27-A1EE-00F2CC2D711E}" type="datetimeFigureOut">
              <a:rPr lang="fr-FR" smtClean="0"/>
              <a:t>29/11/2015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931CE4-FE2A-46A2-A916-44EB69DFC26F}" type="slidenum">
              <a:rPr lang="fr-FR" smtClean="0"/>
              <a:t>‹#›</a:t>
            </a:fld>
            <a:endParaRPr lang="fr-FR"/>
          </a:p>
        </p:txBody>
      </p:sp>
    </p:spTree>
    <p:extLst>
      <p:ext uri="{BB962C8B-B14F-4D97-AF65-F5344CB8AC3E}">
        <p14:creationId xmlns:p14="http://schemas.microsoft.com/office/powerpoint/2010/main" val="386621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FD80C1C-04EF-4A27-A1EE-00F2CC2D711E}" type="datetimeFigureOut">
              <a:rPr lang="fr-FR" smtClean="0"/>
              <a:t>29/11/2015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931CE4-FE2A-46A2-A916-44EB69DFC26F}" type="slidenum">
              <a:rPr lang="fr-FR" smtClean="0"/>
              <a:t>‹#›</a:t>
            </a:fld>
            <a:endParaRPr lang="fr-FR"/>
          </a:p>
        </p:txBody>
      </p:sp>
    </p:spTree>
    <p:extLst>
      <p:ext uri="{BB962C8B-B14F-4D97-AF65-F5344CB8AC3E}">
        <p14:creationId xmlns:p14="http://schemas.microsoft.com/office/powerpoint/2010/main" val="3260373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82506" y="4406901"/>
            <a:ext cx="84201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82506" y="2906715"/>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BFD80C1C-04EF-4A27-A1EE-00F2CC2D711E}" type="datetimeFigureOut">
              <a:rPr lang="fr-FR" smtClean="0"/>
              <a:t>29/11/2015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931CE4-FE2A-46A2-A916-44EB69DFC26F}" type="slidenum">
              <a:rPr lang="fr-FR" smtClean="0"/>
              <a:t>‹#›</a:t>
            </a:fld>
            <a:endParaRPr lang="fr-FR"/>
          </a:p>
        </p:txBody>
      </p:sp>
    </p:spTree>
    <p:extLst>
      <p:ext uri="{BB962C8B-B14F-4D97-AF65-F5344CB8AC3E}">
        <p14:creationId xmlns:p14="http://schemas.microsoft.com/office/powerpoint/2010/main" val="1764189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371476" y="2133601"/>
            <a:ext cx="3260725"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797301" y="2133601"/>
            <a:ext cx="3260725"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FD80C1C-04EF-4A27-A1EE-00F2CC2D711E}" type="datetimeFigureOut">
              <a:rPr lang="fr-FR" smtClean="0"/>
              <a:t>29/11/2015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F931CE4-FE2A-46A2-A916-44EB69DFC26F}" type="slidenum">
              <a:rPr lang="fr-FR" smtClean="0"/>
              <a:t>‹#›</a:t>
            </a:fld>
            <a:endParaRPr lang="fr-FR"/>
          </a:p>
        </p:txBody>
      </p:sp>
    </p:spTree>
    <p:extLst>
      <p:ext uri="{BB962C8B-B14F-4D97-AF65-F5344CB8AC3E}">
        <p14:creationId xmlns:p14="http://schemas.microsoft.com/office/powerpoint/2010/main" val="2087359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9530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FD80C1C-04EF-4A27-A1EE-00F2CC2D711E}" type="datetimeFigureOut">
              <a:rPr lang="fr-FR" smtClean="0"/>
              <a:t>29/11/2015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F931CE4-FE2A-46A2-A916-44EB69DFC26F}" type="slidenum">
              <a:rPr lang="fr-FR" smtClean="0"/>
              <a:t>‹#›</a:t>
            </a:fld>
            <a:endParaRPr lang="fr-FR"/>
          </a:p>
        </p:txBody>
      </p:sp>
    </p:spTree>
    <p:extLst>
      <p:ext uri="{BB962C8B-B14F-4D97-AF65-F5344CB8AC3E}">
        <p14:creationId xmlns:p14="http://schemas.microsoft.com/office/powerpoint/2010/main" val="1548319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BFD80C1C-04EF-4A27-A1EE-00F2CC2D711E}" type="datetimeFigureOut">
              <a:rPr lang="fr-FR" smtClean="0"/>
              <a:t>29/11/2015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F931CE4-FE2A-46A2-A916-44EB69DFC26F}" type="slidenum">
              <a:rPr lang="fr-FR" smtClean="0"/>
              <a:t>‹#›</a:t>
            </a:fld>
            <a:endParaRPr lang="fr-FR"/>
          </a:p>
        </p:txBody>
      </p:sp>
    </p:spTree>
    <p:extLst>
      <p:ext uri="{BB962C8B-B14F-4D97-AF65-F5344CB8AC3E}">
        <p14:creationId xmlns:p14="http://schemas.microsoft.com/office/powerpoint/2010/main" val="3355964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FD80C1C-04EF-4A27-A1EE-00F2CC2D711E}" type="datetimeFigureOut">
              <a:rPr lang="fr-FR" smtClean="0"/>
              <a:t>29/11/2015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F931CE4-FE2A-46A2-A916-44EB69DFC26F}" type="slidenum">
              <a:rPr lang="fr-FR" smtClean="0"/>
              <a:t>‹#›</a:t>
            </a:fld>
            <a:endParaRPr lang="fr-FR"/>
          </a:p>
        </p:txBody>
      </p:sp>
    </p:spTree>
    <p:extLst>
      <p:ext uri="{BB962C8B-B14F-4D97-AF65-F5344CB8AC3E}">
        <p14:creationId xmlns:p14="http://schemas.microsoft.com/office/powerpoint/2010/main" val="3474733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5302" y="273050"/>
            <a:ext cx="3259006"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872972" y="273052"/>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95302"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FD80C1C-04EF-4A27-A1EE-00F2CC2D711E}" type="datetimeFigureOut">
              <a:rPr lang="fr-FR" smtClean="0"/>
              <a:t>29/11/2015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F931CE4-FE2A-46A2-A916-44EB69DFC26F}" type="slidenum">
              <a:rPr lang="fr-FR" smtClean="0"/>
              <a:t>‹#›</a:t>
            </a:fld>
            <a:endParaRPr lang="fr-FR"/>
          </a:p>
        </p:txBody>
      </p:sp>
    </p:spTree>
    <p:extLst>
      <p:ext uri="{BB962C8B-B14F-4D97-AF65-F5344CB8AC3E}">
        <p14:creationId xmlns:p14="http://schemas.microsoft.com/office/powerpoint/2010/main" val="2224466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41645" y="4800601"/>
            <a:ext cx="59436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941645" y="5367339"/>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FD80C1C-04EF-4A27-A1EE-00F2CC2D711E}" type="datetimeFigureOut">
              <a:rPr lang="fr-FR" smtClean="0"/>
              <a:t>29/11/2015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F931CE4-FE2A-46A2-A916-44EB69DFC26F}" type="slidenum">
              <a:rPr lang="fr-FR" smtClean="0"/>
              <a:t>‹#›</a:t>
            </a:fld>
            <a:endParaRPr lang="fr-FR"/>
          </a:p>
        </p:txBody>
      </p:sp>
    </p:spTree>
    <p:extLst>
      <p:ext uri="{BB962C8B-B14F-4D97-AF65-F5344CB8AC3E}">
        <p14:creationId xmlns:p14="http://schemas.microsoft.com/office/powerpoint/2010/main" val="2190014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95300" y="1600202"/>
            <a:ext cx="89154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95300" y="6356352"/>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D80C1C-04EF-4A27-A1EE-00F2CC2D711E}" type="datetimeFigureOut">
              <a:rPr lang="fr-FR" smtClean="0"/>
              <a:t>29/11/2015</a:t>
            </a:fld>
            <a:endParaRPr lang="fr-FR"/>
          </a:p>
        </p:txBody>
      </p:sp>
      <p:sp>
        <p:nvSpPr>
          <p:cNvPr id="5" name="Espace réservé du pied de page 4"/>
          <p:cNvSpPr>
            <a:spLocks noGrp="1"/>
          </p:cNvSpPr>
          <p:nvPr>
            <p:ph type="ftr" sz="quarter" idx="3"/>
          </p:nvPr>
        </p:nvSpPr>
        <p:spPr>
          <a:xfrm>
            <a:off x="3384550" y="6356352"/>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7099300" y="6356352"/>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931CE4-FE2A-46A2-A916-44EB69DFC26F}" type="slidenum">
              <a:rPr lang="fr-FR" smtClean="0"/>
              <a:t>‹#›</a:t>
            </a:fld>
            <a:endParaRPr lang="fr-FR"/>
          </a:p>
        </p:txBody>
      </p:sp>
    </p:spTree>
    <p:extLst>
      <p:ext uri="{BB962C8B-B14F-4D97-AF65-F5344CB8AC3E}">
        <p14:creationId xmlns:p14="http://schemas.microsoft.com/office/powerpoint/2010/main" val="938063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unmei.shi@delphi.com" TargetMode="External"/><Relationship Id="rId4" Type="http://schemas.openxmlformats.org/officeDocument/2006/relationships/hyperlink" Target="http://www.delphi.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Obraz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48744"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3"/>
          <p:cNvSpPr txBox="1"/>
          <p:nvPr/>
        </p:nvSpPr>
        <p:spPr>
          <a:xfrm>
            <a:off x="2864768" y="219738"/>
            <a:ext cx="6924769" cy="5840060"/>
          </a:xfrm>
          <a:prstGeom prst="rect">
            <a:avLst/>
          </a:prstGeom>
          <a:noFill/>
        </p:spPr>
        <p:txBody>
          <a:bodyPr wrap="square" rtlCol="0">
            <a:spAutoFit/>
          </a:bodyPr>
          <a:lstStyle/>
          <a:p>
            <a:pPr algn="just"/>
            <a:r>
              <a:rPr lang="fr-FR" sz="2400" b="1" dirty="0" err="1" smtClean="0">
                <a:solidFill>
                  <a:srgbClr val="00B0F0"/>
                </a:solidFill>
                <a:latin typeface="Arial" pitchFamily="34" charset="0"/>
                <a:cs typeface="Arial" pitchFamily="34" charset="0"/>
              </a:rPr>
              <a:t>Internship</a:t>
            </a:r>
            <a:r>
              <a:rPr lang="fr-FR" sz="2400" b="1" dirty="0" smtClean="0">
                <a:solidFill>
                  <a:srgbClr val="00B0F0"/>
                </a:solidFill>
                <a:latin typeface="Arial" pitchFamily="34" charset="0"/>
                <a:cs typeface="Arial" pitchFamily="34" charset="0"/>
              </a:rPr>
              <a:t> </a:t>
            </a:r>
            <a:r>
              <a:rPr lang="fr-FR" sz="2400" b="1" dirty="0" err="1">
                <a:solidFill>
                  <a:srgbClr val="00B0F0"/>
                </a:solidFill>
                <a:latin typeface="Arial" pitchFamily="34" charset="0"/>
                <a:cs typeface="Arial" pitchFamily="34" charset="0"/>
              </a:rPr>
              <a:t>O</a:t>
            </a:r>
            <a:r>
              <a:rPr lang="fr-FR" sz="2400" b="1" dirty="0" err="1" smtClean="0">
                <a:solidFill>
                  <a:srgbClr val="00B0F0"/>
                </a:solidFill>
                <a:latin typeface="Arial" pitchFamily="34" charset="0"/>
                <a:cs typeface="Arial" pitchFamily="34" charset="0"/>
              </a:rPr>
              <a:t>ffer</a:t>
            </a:r>
            <a:endParaRPr lang="fr-FR" sz="2400" b="1" dirty="0" smtClean="0">
              <a:solidFill>
                <a:srgbClr val="00B0F0"/>
              </a:solidFill>
              <a:latin typeface="Arial" pitchFamily="34" charset="0"/>
              <a:cs typeface="Arial" pitchFamily="34" charset="0"/>
            </a:endParaRPr>
          </a:p>
          <a:p>
            <a:pPr algn="just"/>
            <a:r>
              <a:rPr lang="fr-FR" sz="900" b="1" dirty="0">
                <a:latin typeface="Arial" pitchFamily="34" charset="0"/>
                <a:cs typeface="Arial" pitchFamily="34" charset="0"/>
              </a:rPr>
              <a:t/>
            </a:r>
            <a:br>
              <a:rPr lang="fr-FR" sz="900" b="1" dirty="0">
                <a:latin typeface="Arial" pitchFamily="34" charset="0"/>
                <a:cs typeface="Arial" pitchFamily="34" charset="0"/>
              </a:rPr>
            </a:br>
            <a:r>
              <a:rPr lang="fr-FR" sz="850" b="1" dirty="0">
                <a:latin typeface="Arial" pitchFamily="34" charset="0"/>
                <a:cs typeface="Arial" pitchFamily="34" charset="0"/>
              </a:rPr>
              <a:t>The Delphi group</a:t>
            </a:r>
            <a:r>
              <a:rPr lang="fr-FR" sz="850" dirty="0">
                <a:latin typeface="Arial" pitchFamily="34" charset="0"/>
                <a:cs typeface="Arial" pitchFamily="34" charset="0"/>
              </a:rPr>
              <a:t>: </a:t>
            </a:r>
          </a:p>
          <a:p>
            <a:pPr algn="just">
              <a:spcAft>
                <a:spcPts val="0"/>
              </a:spcAft>
            </a:pPr>
            <a:r>
              <a:rPr lang="en-GB" sz="850" dirty="0">
                <a:latin typeface="Arial" panose="020B0604020202020204" pitchFamily="34" charset="0"/>
                <a:cs typeface="Arial" panose="020B0604020202020204" pitchFamily="34" charset="0"/>
              </a:rPr>
              <a:t>Delphi </a:t>
            </a:r>
            <a:r>
              <a:rPr lang="en-GB" sz="850" dirty="0" smtClean="0">
                <a:latin typeface="Arial" panose="020B0604020202020204" pitchFamily="34" charset="0"/>
                <a:cs typeface="Arial" panose="020B0604020202020204" pitchFamily="34" charset="0"/>
              </a:rPr>
              <a:t>is </a:t>
            </a:r>
            <a:r>
              <a:rPr lang="en-GB" sz="850" dirty="0">
                <a:latin typeface="Arial" panose="020B0604020202020204" pitchFamily="34" charset="0"/>
                <a:cs typeface="Arial" panose="020B0604020202020204" pitchFamily="34" charset="0"/>
              </a:rPr>
              <a:t>a leading global supplier of electronics and technologies for automotive, commercial vehicle and other market segments. Operating major technical </a:t>
            </a:r>
            <a:r>
              <a:rPr lang="en-GB" sz="850" dirty="0" err="1">
                <a:latin typeface="Arial" panose="020B0604020202020204" pitchFamily="34" charset="0"/>
                <a:cs typeface="Arial" panose="020B0604020202020204" pitchFamily="34" charset="0"/>
              </a:rPr>
              <a:t>centers</a:t>
            </a:r>
            <a:r>
              <a:rPr lang="en-GB" sz="850" dirty="0">
                <a:latin typeface="Arial" panose="020B0604020202020204" pitchFamily="34" charset="0"/>
                <a:cs typeface="Arial" panose="020B0604020202020204" pitchFamily="34" charset="0"/>
              </a:rPr>
              <a:t>, manufacturing sites and customer support facilities in 32 countries, Delphi delivers real-world innovations that make products smarter and safer as well as more powerful and efficient. Connect to innovation at </a:t>
            </a:r>
            <a:r>
              <a:rPr lang="en-GB" sz="850" dirty="0" smtClean="0">
                <a:latin typeface="Arial" panose="020B0604020202020204" pitchFamily="34" charset="0"/>
                <a:cs typeface="Arial" panose="020B0604020202020204" pitchFamily="34" charset="0"/>
                <a:hlinkClick r:id="rId4"/>
              </a:rPr>
              <a:t>www.delphi.com</a:t>
            </a:r>
            <a:endParaRPr lang="en-GB" sz="850" dirty="0" smtClean="0">
              <a:latin typeface="Arial" panose="020B0604020202020204" pitchFamily="34" charset="0"/>
              <a:cs typeface="Arial" panose="020B0604020202020204" pitchFamily="34" charset="0"/>
            </a:endParaRPr>
          </a:p>
          <a:p>
            <a:pPr algn="just"/>
            <a:endParaRPr lang="fr-FR" sz="850" b="1" dirty="0" smtClean="0">
              <a:latin typeface="Arial" pitchFamily="34" charset="0"/>
              <a:cs typeface="Arial" pitchFamily="34" charset="0"/>
            </a:endParaRPr>
          </a:p>
          <a:p>
            <a:pPr algn="just"/>
            <a:r>
              <a:rPr lang="en-US" sz="850" b="1" u="sng" dirty="0">
                <a:latin typeface="Arial" panose="020B0604020202020204" pitchFamily="34" charset="0"/>
                <a:cs typeface="Arial" panose="020B0604020202020204" pitchFamily="34" charset="0"/>
              </a:rPr>
              <a:t>Project Description</a:t>
            </a:r>
            <a:r>
              <a:rPr lang="en-US" sz="850" b="1" dirty="0">
                <a:latin typeface="Arial" panose="020B0604020202020204" pitchFamily="34" charset="0"/>
                <a:cs typeface="Arial" panose="020B0604020202020204" pitchFamily="34" charset="0"/>
              </a:rPr>
              <a:t>:  </a:t>
            </a:r>
            <a:endParaRPr lang="en-GB" sz="850" dirty="0">
              <a:latin typeface="Arial" panose="020B0604020202020204" pitchFamily="34" charset="0"/>
              <a:cs typeface="Arial" panose="020B0604020202020204" pitchFamily="34" charset="0"/>
            </a:endParaRPr>
          </a:p>
          <a:p>
            <a:pPr algn="just"/>
            <a:r>
              <a:rPr lang="en-US" sz="850" dirty="0">
                <a:latin typeface="Arial" panose="020B0604020202020204" pitchFamily="34" charset="0"/>
                <a:cs typeface="Arial" panose="020B0604020202020204" pitchFamily="34" charset="0"/>
              </a:rPr>
              <a:t>The student project is </a:t>
            </a:r>
            <a:r>
              <a:rPr lang="en-US" sz="850" dirty="0" smtClean="0">
                <a:latin typeface="Arial" panose="020B0604020202020204" pitchFamily="34" charset="0"/>
                <a:cs typeface="Arial" panose="020B0604020202020204" pitchFamily="34" charset="0"/>
              </a:rPr>
              <a:t>to </a:t>
            </a:r>
            <a:r>
              <a:rPr lang="en-US" sz="850" dirty="0" smtClean="0">
                <a:latin typeface="Arial" panose="020B0604020202020204" pitchFamily="34" charset="0"/>
                <a:cs typeface="Arial" panose="020B0604020202020204" pitchFamily="34" charset="0"/>
              </a:rPr>
              <a:t>evaluate the cavitation model performance for high pressure diesel injection nozzle flow simulation for the commercial codes AVL FIRE and ANSYS Fluent, and to perform model coefficient calibration based on experimental data of hydraulic flow measurement and cavitation visualization. Both URANS simulation and LES can be considered depending on progress and the competence of the student. The project can be divided into an </a:t>
            </a:r>
            <a:r>
              <a:rPr lang="en-US" sz="850" smtClean="0">
                <a:latin typeface="Arial" panose="020B0604020202020204" pitchFamily="34" charset="0"/>
                <a:cs typeface="Arial" panose="020B0604020202020204" pitchFamily="34" charset="0"/>
              </a:rPr>
              <a:t>internship phase </a:t>
            </a:r>
            <a:r>
              <a:rPr lang="en-US" sz="850" dirty="0" smtClean="0">
                <a:latin typeface="Arial" panose="020B0604020202020204" pitchFamily="34" charset="0"/>
                <a:cs typeface="Arial" panose="020B0604020202020204" pitchFamily="34" charset="0"/>
              </a:rPr>
              <a:t>and a Master </a:t>
            </a:r>
            <a:r>
              <a:rPr lang="en-US" sz="850" smtClean="0">
                <a:latin typeface="Arial" panose="020B0604020202020204" pitchFamily="34" charset="0"/>
                <a:cs typeface="Arial" panose="020B0604020202020204" pitchFamily="34" charset="0"/>
              </a:rPr>
              <a:t>thesis phase.</a:t>
            </a:r>
            <a:endParaRPr lang="en-US" sz="850" dirty="0" smtClean="0">
              <a:latin typeface="Arial" panose="020B0604020202020204" pitchFamily="34" charset="0"/>
              <a:cs typeface="Arial" panose="020B0604020202020204" pitchFamily="34" charset="0"/>
            </a:endParaRPr>
          </a:p>
          <a:p>
            <a:pPr algn="just"/>
            <a:endParaRPr lang="en-US" sz="850" b="1" dirty="0" smtClean="0">
              <a:latin typeface="Arial" panose="020B0604020202020204" pitchFamily="34" charset="0"/>
              <a:cs typeface="Arial" panose="020B0604020202020204" pitchFamily="34" charset="0"/>
            </a:endParaRPr>
          </a:p>
          <a:p>
            <a:pPr algn="just"/>
            <a:r>
              <a:rPr lang="en-US" sz="850" b="1" dirty="0" smtClean="0">
                <a:latin typeface="Arial" panose="020B0604020202020204" pitchFamily="34" charset="0"/>
                <a:cs typeface="Arial" panose="020B0604020202020204" pitchFamily="34" charset="0"/>
              </a:rPr>
              <a:t>Major </a:t>
            </a:r>
            <a:r>
              <a:rPr lang="en-US" sz="850" b="1" dirty="0">
                <a:latin typeface="Arial" panose="020B0604020202020204" pitchFamily="34" charset="0"/>
                <a:cs typeface="Arial" panose="020B0604020202020204" pitchFamily="34" charset="0"/>
              </a:rPr>
              <a:t>Responsibilities:</a:t>
            </a:r>
            <a:r>
              <a:rPr lang="en-US" sz="850" dirty="0">
                <a:latin typeface="Arial" panose="020B0604020202020204" pitchFamily="34" charset="0"/>
                <a:cs typeface="Arial" panose="020B0604020202020204" pitchFamily="34" charset="0"/>
              </a:rPr>
              <a:t>  </a:t>
            </a:r>
            <a:endParaRPr lang="en-US" sz="850" dirty="0" smtClean="0">
              <a:latin typeface="Arial" panose="020B0604020202020204" pitchFamily="34" charset="0"/>
              <a:cs typeface="Arial" panose="020B0604020202020204" pitchFamily="34" charset="0"/>
            </a:endParaRPr>
          </a:p>
          <a:p>
            <a:pPr algn="just"/>
            <a:r>
              <a:rPr lang="en-GB" sz="850" dirty="0" smtClean="0">
                <a:latin typeface="Arial" panose="020B0604020202020204" pitchFamily="34" charset="0"/>
                <a:cs typeface="Arial" panose="020B0604020202020204" pitchFamily="34" charset="0"/>
              </a:rPr>
              <a:t>Literature study on relevant fundamental physics linked to high pressure diesel injection cavitation, existing cavitation model, relevant measurement data, and available model evaluation work</a:t>
            </a:r>
            <a:endParaRPr lang="en-GB" sz="850" dirty="0">
              <a:latin typeface="Arial" panose="020B0604020202020204" pitchFamily="34" charset="0"/>
              <a:cs typeface="Arial" panose="020B0604020202020204" pitchFamily="34" charset="0"/>
            </a:endParaRPr>
          </a:p>
          <a:p>
            <a:pPr algn="just"/>
            <a:r>
              <a:rPr lang="en-US" sz="850" dirty="0" smtClean="0">
                <a:latin typeface="Arial" panose="020B0604020202020204" pitchFamily="34" charset="0"/>
                <a:cs typeface="Arial" panose="020B0604020202020204" pitchFamily="34" charset="0"/>
              </a:rPr>
              <a:t>Definition of evaluation case and evaluation criteria, CAD generation, meshing, simulation set-up, post-processing, and automation of the total process</a:t>
            </a:r>
          </a:p>
          <a:p>
            <a:pPr algn="just"/>
            <a:endParaRPr lang="en-GB" sz="850" dirty="0">
              <a:latin typeface="Arial" panose="020B0604020202020204" pitchFamily="34" charset="0"/>
              <a:cs typeface="Arial" panose="020B0604020202020204" pitchFamily="34" charset="0"/>
            </a:endParaRPr>
          </a:p>
          <a:p>
            <a:pPr algn="just"/>
            <a:r>
              <a:rPr lang="en-US" sz="850" b="1" dirty="0">
                <a:latin typeface="Arial" panose="020B0604020202020204" pitchFamily="34" charset="0"/>
                <a:cs typeface="Arial" panose="020B0604020202020204" pitchFamily="34" charset="0"/>
              </a:rPr>
              <a:t>Project Deliverables</a:t>
            </a:r>
            <a:r>
              <a:rPr lang="en-US" sz="850" dirty="0">
                <a:latin typeface="Arial" panose="020B0604020202020204" pitchFamily="34" charset="0"/>
                <a:cs typeface="Arial" panose="020B0604020202020204" pitchFamily="34" charset="0"/>
              </a:rPr>
              <a:t>:</a:t>
            </a:r>
            <a:endParaRPr lang="en-GB" sz="850" dirty="0">
              <a:latin typeface="Arial" panose="020B0604020202020204" pitchFamily="34" charset="0"/>
              <a:cs typeface="Arial" panose="020B0604020202020204" pitchFamily="34" charset="0"/>
            </a:endParaRPr>
          </a:p>
          <a:p>
            <a:pPr lvl="0" algn="just"/>
            <a:r>
              <a:rPr lang="en-US" sz="850" dirty="0" smtClean="0">
                <a:latin typeface="Arial" panose="020B0604020202020204" pitchFamily="34" charset="0"/>
                <a:cs typeface="Arial" panose="020B0604020202020204" pitchFamily="34" charset="0"/>
              </a:rPr>
              <a:t>Report on cavitation model performance, on model coefficient influence for high pressure diesel flow in simple geometry throttles, and in various production nozzles under static and moving needle conditions</a:t>
            </a:r>
            <a:r>
              <a:rPr lang="en-US" sz="850" dirty="0">
                <a:latin typeface="Arial" panose="020B0604020202020204" pitchFamily="34" charset="0"/>
                <a:cs typeface="Arial" panose="020B0604020202020204" pitchFamily="34" charset="0"/>
              </a:rPr>
              <a:t> </a:t>
            </a:r>
            <a:endParaRPr lang="en-US" sz="850" dirty="0" smtClean="0">
              <a:latin typeface="Arial" panose="020B0604020202020204" pitchFamily="34" charset="0"/>
              <a:cs typeface="Arial" panose="020B0604020202020204" pitchFamily="34" charset="0"/>
            </a:endParaRPr>
          </a:p>
          <a:p>
            <a:pPr lvl="0" algn="just"/>
            <a:endParaRPr lang="en-GB" sz="850" dirty="0">
              <a:latin typeface="Arial" panose="020B0604020202020204" pitchFamily="34" charset="0"/>
              <a:cs typeface="Arial" panose="020B0604020202020204" pitchFamily="34" charset="0"/>
            </a:endParaRPr>
          </a:p>
          <a:p>
            <a:pPr algn="just"/>
            <a:r>
              <a:rPr lang="en-US" sz="850" b="1" dirty="0">
                <a:latin typeface="Arial" panose="020B0604020202020204" pitchFamily="34" charset="0"/>
                <a:cs typeface="Arial" panose="020B0604020202020204" pitchFamily="34" charset="0"/>
              </a:rPr>
              <a:t>Desirable Qualifications:</a:t>
            </a:r>
            <a:endParaRPr lang="en-GB" sz="850" dirty="0">
              <a:latin typeface="Arial" panose="020B0604020202020204" pitchFamily="34" charset="0"/>
              <a:cs typeface="Arial" panose="020B0604020202020204" pitchFamily="34" charset="0"/>
            </a:endParaRPr>
          </a:p>
          <a:p>
            <a:pPr algn="just"/>
            <a:endParaRPr lang="en-US" sz="850" b="1" dirty="0" smtClean="0">
              <a:latin typeface="Arial" panose="020B0604020202020204" pitchFamily="34" charset="0"/>
              <a:cs typeface="Arial" panose="020B0604020202020204" pitchFamily="34" charset="0"/>
            </a:endParaRPr>
          </a:p>
          <a:p>
            <a:pPr algn="just"/>
            <a:r>
              <a:rPr lang="en-US" sz="850" b="1" dirty="0" smtClean="0">
                <a:latin typeface="Arial" panose="020B0604020202020204" pitchFamily="34" charset="0"/>
                <a:cs typeface="Arial" panose="020B0604020202020204" pitchFamily="34" charset="0"/>
              </a:rPr>
              <a:t>Required</a:t>
            </a:r>
            <a:r>
              <a:rPr lang="en-US" sz="850" b="1" dirty="0">
                <a:latin typeface="Arial" panose="020B0604020202020204" pitchFamily="34" charset="0"/>
                <a:cs typeface="Arial" panose="020B0604020202020204" pitchFamily="34" charset="0"/>
              </a:rPr>
              <a:t>:</a:t>
            </a:r>
            <a:endParaRPr lang="en-GB" sz="850" dirty="0">
              <a:latin typeface="Arial" panose="020B0604020202020204" pitchFamily="34" charset="0"/>
              <a:cs typeface="Arial" panose="020B0604020202020204" pitchFamily="34" charset="0"/>
            </a:endParaRPr>
          </a:p>
          <a:p>
            <a:pPr algn="just"/>
            <a:r>
              <a:rPr lang="en-US" sz="850" dirty="0" smtClean="0">
                <a:latin typeface="Arial" panose="020B0604020202020204" pitchFamily="34" charset="0"/>
                <a:cs typeface="Arial" panose="020B0604020202020204" pitchFamily="34" charset="0"/>
              </a:rPr>
              <a:t>Very good basis in </a:t>
            </a:r>
            <a:r>
              <a:rPr lang="en-US" sz="850" dirty="0" smtClean="0">
                <a:latin typeface="Arial" panose="020B0604020202020204" pitchFamily="34" charset="0"/>
                <a:cs typeface="Arial" panose="020B0604020202020204" pitchFamily="34" charset="0"/>
              </a:rPr>
              <a:t>Fluid Mechanics, CFD, T</a:t>
            </a:r>
            <a:r>
              <a:rPr lang="en-US" sz="850" dirty="0" smtClean="0">
                <a:latin typeface="Arial" panose="020B0604020202020204" pitchFamily="34" charset="0"/>
                <a:cs typeface="Arial" panose="020B0604020202020204" pitchFamily="34" charset="0"/>
              </a:rPr>
              <a:t>hermodynamics</a:t>
            </a:r>
            <a:endParaRPr lang="en-US" sz="850" dirty="0" smtClean="0">
              <a:latin typeface="Arial" panose="020B0604020202020204" pitchFamily="34" charset="0"/>
              <a:cs typeface="Arial" panose="020B0604020202020204" pitchFamily="34" charset="0"/>
            </a:endParaRPr>
          </a:p>
          <a:p>
            <a:pPr algn="just"/>
            <a:r>
              <a:rPr lang="en-US" sz="850" dirty="0" smtClean="0">
                <a:latin typeface="Arial" panose="020B0604020202020204" pitchFamily="34" charset="0"/>
                <a:cs typeface="Arial" panose="020B0604020202020204" pitchFamily="34" charset="0"/>
              </a:rPr>
              <a:t>Strong interest and g</a:t>
            </a:r>
            <a:r>
              <a:rPr lang="en-US" sz="850" dirty="0" smtClean="0">
                <a:latin typeface="Arial" panose="020B0604020202020204" pitchFamily="34" charset="0"/>
                <a:cs typeface="Arial" panose="020B0604020202020204" pitchFamily="34" charset="0"/>
              </a:rPr>
              <a:t>ood </a:t>
            </a:r>
            <a:r>
              <a:rPr lang="en-US" sz="850" dirty="0" smtClean="0">
                <a:latin typeface="Arial" panose="020B0604020202020204" pitchFamily="34" charset="0"/>
                <a:cs typeface="Arial" panose="020B0604020202020204" pitchFamily="34" charset="0"/>
              </a:rPr>
              <a:t>skills </a:t>
            </a:r>
            <a:r>
              <a:rPr lang="en-US" sz="850" dirty="0" smtClean="0">
                <a:latin typeface="Arial" panose="020B0604020202020204" pitchFamily="34" charset="0"/>
                <a:cs typeface="Arial" panose="020B0604020202020204" pitchFamily="34" charset="0"/>
              </a:rPr>
              <a:t>in programming: e.g. C, </a:t>
            </a:r>
            <a:r>
              <a:rPr lang="en-US" sz="850" dirty="0" err="1" smtClean="0">
                <a:latin typeface="Arial" panose="020B0604020202020204" pitchFamily="34" charset="0"/>
                <a:cs typeface="Arial" panose="020B0604020202020204" pitchFamily="34" charset="0"/>
              </a:rPr>
              <a:t>Matllab</a:t>
            </a:r>
            <a:r>
              <a:rPr lang="en-US" sz="850" dirty="0" smtClean="0">
                <a:latin typeface="Arial" panose="020B0604020202020204" pitchFamily="34" charset="0"/>
                <a:cs typeface="Arial" panose="020B0604020202020204" pitchFamily="34" charset="0"/>
              </a:rPr>
              <a:t>, ….</a:t>
            </a:r>
            <a:endParaRPr lang="en-US" sz="850" dirty="0" smtClean="0">
              <a:latin typeface="Arial" panose="020B0604020202020204" pitchFamily="34" charset="0"/>
              <a:cs typeface="Arial" panose="020B0604020202020204" pitchFamily="34" charset="0"/>
            </a:endParaRPr>
          </a:p>
          <a:p>
            <a:pPr algn="just"/>
            <a:r>
              <a:rPr lang="en-US" sz="850" dirty="0" smtClean="0">
                <a:latin typeface="Arial" panose="020B0604020202020204" pitchFamily="34" charset="0"/>
                <a:cs typeface="Arial" panose="020B0604020202020204" pitchFamily="34" charset="0"/>
              </a:rPr>
              <a:t>Good skills in CAD software </a:t>
            </a:r>
            <a:r>
              <a:rPr lang="en-US" sz="850" dirty="0" err="1" smtClean="0">
                <a:latin typeface="Arial" panose="020B0604020202020204" pitchFamily="34" charset="0"/>
                <a:cs typeface="Arial" panose="020B0604020202020204" pitchFamily="34" charset="0"/>
              </a:rPr>
              <a:t>SolidWork</a:t>
            </a:r>
            <a:r>
              <a:rPr lang="en-US" sz="850" dirty="0" smtClean="0">
                <a:latin typeface="Arial" panose="020B0604020202020204" pitchFamily="34" charset="0"/>
                <a:cs typeface="Arial" panose="020B0604020202020204" pitchFamily="34" charset="0"/>
              </a:rPr>
              <a:t>, </a:t>
            </a:r>
            <a:r>
              <a:rPr lang="en-US" sz="850" dirty="0" err="1" smtClean="0">
                <a:latin typeface="Arial" panose="020B0604020202020204" pitchFamily="34" charset="0"/>
                <a:cs typeface="Arial" panose="020B0604020202020204" pitchFamily="34" charset="0"/>
              </a:rPr>
              <a:t>Catia</a:t>
            </a:r>
            <a:r>
              <a:rPr lang="en-US" sz="850" dirty="0" smtClean="0">
                <a:latin typeface="Arial" panose="020B0604020202020204" pitchFamily="34" charset="0"/>
                <a:cs typeface="Arial" panose="020B0604020202020204" pitchFamily="34" charset="0"/>
              </a:rPr>
              <a:t> V5</a:t>
            </a:r>
            <a:endParaRPr lang="en-US" sz="850" dirty="0" smtClean="0">
              <a:latin typeface="Arial" panose="020B0604020202020204" pitchFamily="34" charset="0"/>
              <a:cs typeface="Arial" panose="020B0604020202020204" pitchFamily="34" charset="0"/>
            </a:endParaRPr>
          </a:p>
          <a:p>
            <a:pPr algn="just"/>
            <a:r>
              <a:rPr lang="en-US" sz="850" dirty="0" smtClean="0">
                <a:latin typeface="Arial" panose="020B0604020202020204" pitchFamily="34" charset="0"/>
                <a:cs typeface="Arial" panose="020B0604020202020204" pitchFamily="34" charset="0"/>
              </a:rPr>
              <a:t>Ability of team work, self </a:t>
            </a:r>
            <a:r>
              <a:rPr lang="en-US" sz="850" dirty="0" smtClean="0">
                <a:latin typeface="Arial" panose="020B0604020202020204" pitchFamily="34" charset="0"/>
                <a:cs typeface="Arial" panose="020B0604020202020204" pitchFamily="34" charset="0"/>
              </a:rPr>
              <a:t>organization</a:t>
            </a:r>
            <a:r>
              <a:rPr lang="en-US" sz="850" dirty="0" smtClean="0">
                <a:latin typeface="Arial" panose="020B0604020202020204" pitchFamily="34" charset="0"/>
                <a:cs typeface="Arial" panose="020B0604020202020204" pitchFamily="34" charset="0"/>
              </a:rPr>
              <a:t>, and </a:t>
            </a:r>
            <a:r>
              <a:rPr lang="en-US" sz="850" dirty="0" smtClean="0">
                <a:latin typeface="Arial" panose="020B0604020202020204" pitchFamily="34" charset="0"/>
                <a:cs typeface="Arial" panose="020B0604020202020204" pitchFamily="34" charset="0"/>
              </a:rPr>
              <a:t>strong </a:t>
            </a:r>
            <a:r>
              <a:rPr lang="en-US" sz="850" dirty="0" smtClean="0">
                <a:latin typeface="Arial" panose="020B0604020202020204" pitchFamily="34" charset="0"/>
                <a:cs typeface="Arial" panose="020B0604020202020204" pitchFamily="34" charset="0"/>
              </a:rPr>
              <a:t>results orientation</a:t>
            </a:r>
            <a:endParaRPr lang="en-US" sz="850" dirty="0" smtClean="0">
              <a:latin typeface="Arial" panose="020B0604020202020204" pitchFamily="34" charset="0"/>
              <a:cs typeface="Arial" panose="020B0604020202020204" pitchFamily="34" charset="0"/>
            </a:endParaRPr>
          </a:p>
          <a:p>
            <a:pPr algn="just"/>
            <a:r>
              <a:rPr lang="en-US" sz="850" dirty="0" smtClean="0">
                <a:latin typeface="Arial" panose="020B0604020202020204" pitchFamily="34" charset="0"/>
                <a:cs typeface="Arial" panose="020B0604020202020204" pitchFamily="34" charset="0"/>
              </a:rPr>
              <a:t>Fluency </a:t>
            </a:r>
            <a:r>
              <a:rPr lang="en-US" sz="850" dirty="0">
                <a:latin typeface="Arial" panose="020B0604020202020204" pitchFamily="34" charset="0"/>
                <a:cs typeface="Arial" panose="020B0604020202020204" pitchFamily="34" charset="0"/>
              </a:rPr>
              <a:t>in </a:t>
            </a:r>
            <a:r>
              <a:rPr lang="en-US" sz="850" dirty="0" smtClean="0">
                <a:latin typeface="Arial" panose="020B0604020202020204" pitchFamily="34" charset="0"/>
                <a:cs typeface="Arial" panose="020B0604020202020204" pitchFamily="34" charset="0"/>
              </a:rPr>
              <a:t>English</a:t>
            </a:r>
            <a:endParaRPr lang="en-US" sz="850" dirty="0">
              <a:latin typeface="Arial" panose="020B0604020202020204" pitchFamily="34" charset="0"/>
              <a:cs typeface="Arial" panose="020B0604020202020204" pitchFamily="34" charset="0"/>
            </a:endParaRPr>
          </a:p>
          <a:p>
            <a:pPr algn="just"/>
            <a:endParaRPr lang="en-GB" sz="850" dirty="0">
              <a:latin typeface="Arial" panose="020B0604020202020204" pitchFamily="34" charset="0"/>
              <a:cs typeface="Arial" panose="020B0604020202020204" pitchFamily="34" charset="0"/>
            </a:endParaRPr>
          </a:p>
          <a:p>
            <a:pPr algn="just"/>
            <a:r>
              <a:rPr lang="en-US" sz="850" b="1" dirty="0">
                <a:latin typeface="Arial" panose="020B0604020202020204" pitchFamily="34" charset="0"/>
                <a:cs typeface="Arial" panose="020B0604020202020204" pitchFamily="34" charset="0"/>
              </a:rPr>
              <a:t>Preferred:</a:t>
            </a:r>
            <a:endParaRPr lang="en-GB" sz="850" dirty="0">
              <a:latin typeface="Arial" panose="020B0604020202020204" pitchFamily="34" charset="0"/>
              <a:cs typeface="Arial" panose="020B0604020202020204" pitchFamily="34" charset="0"/>
            </a:endParaRPr>
          </a:p>
          <a:p>
            <a:pPr algn="just"/>
            <a:r>
              <a:rPr lang="en-US" sz="850" dirty="0" smtClean="0">
                <a:latin typeface="Arial" panose="020B0604020202020204" pitchFamily="34" charset="0"/>
                <a:cs typeface="Arial" panose="020B0604020202020204" pitchFamily="34" charset="0"/>
              </a:rPr>
              <a:t>Experience with </a:t>
            </a:r>
            <a:r>
              <a:rPr lang="en-US" sz="850" dirty="0" smtClean="0">
                <a:latin typeface="Arial" panose="020B0604020202020204" pitchFamily="34" charset="0"/>
                <a:cs typeface="Arial" panose="020B0604020202020204" pitchFamily="34" charset="0"/>
              </a:rPr>
              <a:t>Cavitation investigation, or multiphase flow modeling </a:t>
            </a:r>
          </a:p>
          <a:p>
            <a:pPr algn="just"/>
            <a:r>
              <a:rPr lang="en-US" sz="850" dirty="0" smtClean="0">
                <a:latin typeface="Arial" panose="020B0604020202020204" pitchFamily="34" charset="0"/>
                <a:cs typeface="Arial" panose="020B0604020202020204" pitchFamily="34" charset="0"/>
              </a:rPr>
              <a:t>Experience with CFD code, e.g. </a:t>
            </a:r>
            <a:r>
              <a:rPr lang="en-US" sz="850" dirty="0" smtClean="0">
                <a:latin typeface="Arial" panose="020B0604020202020204" pitchFamily="34" charset="0"/>
                <a:cs typeface="Arial" panose="020B0604020202020204" pitchFamily="34" charset="0"/>
              </a:rPr>
              <a:t>ANSYS </a:t>
            </a:r>
            <a:r>
              <a:rPr lang="en-US" sz="850" dirty="0">
                <a:latin typeface="Arial" panose="020B0604020202020204" pitchFamily="34" charset="0"/>
                <a:cs typeface="Arial" panose="020B0604020202020204" pitchFamily="34" charset="0"/>
              </a:rPr>
              <a:t>Fluent, or AVL FIRE</a:t>
            </a:r>
          </a:p>
          <a:p>
            <a:pPr algn="just"/>
            <a:endParaRPr lang="en-US" sz="850" dirty="0">
              <a:latin typeface="Arial" panose="020B0604020202020204" pitchFamily="34" charset="0"/>
              <a:cs typeface="Arial" panose="020B0604020202020204" pitchFamily="34" charset="0"/>
            </a:endParaRPr>
          </a:p>
          <a:p>
            <a:pPr algn="just"/>
            <a:r>
              <a:rPr lang="en-US" sz="850" dirty="0">
                <a:latin typeface="Arial" panose="020B0604020202020204" pitchFamily="34" charset="0"/>
                <a:cs typeface="Arial" panose="020B0604020202020204" pitchFamily="34" charset="0"/>
              </a:rPr>
              <a:t> </a:t>
            </a:r>
            <a:endParaRPr lang="en-GB" sz="850" dirty="0">
              <a:latin typeface="Arial" panose="020B0604020202020204" pitchFamily="34" charset="0"/>
              <a:cs typeface="Arial" panose="020B0604020202020204" pitchFamily="34" charset="0"/>
            </a:endParaRPr>
          </a:p>
          <a:p>
            <a:pPr algn="just"/>
            <a:r>
              <a:rPr lang="en-US" sz="850" b="1" dirty="0">
                <a:latin typeface="Arial" panose="020B0604020202020204" pitchFamily="34" charset="0"/>
                <a:cs typeface="Arial" panose="020B0604020202020204" pitchFamily="34" charset="0"/>
              </a:rPr>
              <a:t>Project Location:</a:t>
            </a:r>
            <a:endParaRPr lang="en-GB" sz="850" dirty="0">
              <a:latin typeface="Arial" panose="020B0604020202020204" pitchFamily="34" charset="0"/>
              <a:cs typeface="Arial" panose="020B0604020202020204" pitchFamily="34" charset="0"/>
            </a:endParaRPr>
          </a:p>
          <a:p>
            <a:pPr algn="just"/>
            <a:r>
              <a:rPr lang="en-US" sz="850" dirty="0" err="1" smtClean="0">
                <a:latin typeface="Arial" panose="020B0604020202020204" pitchFamily="34" charset="0"/>
                <a:cs typeface="Arial" panose="020B0604020202020204" pitchFamily="34" charset="0"/>
              </a:rPr>
              <a:t>Bascharage</a:t>
            </a:r>
            <a:r>
              <a:rPr lang="en-US" sz="850" dirty="0" smtClean="0">
                <a:latin typeface="Arial" panose="020B0604020202020204" pitchFamily="34" charset="0"/>
                <a:cs typeface="Arial" panose="020B0604020202020204" pitchFamily="34" charset="0"/>
              </a:rPr>
              <a:t> / Luxembourg</a:t>
            </a:r>
          </a:p>
          <a:p>
            <a:pPr algn="just"/>
            <a:endParaRPr lang="en-US" sz="850" dirty="0" smtClean="0">
              <a:latin typeface="Arial" panose="020B0604020202020204" pitchFamily="34" charset="0"/>
              <a:cs typeface="Arial" panose="020B0604020202020204" pitchFamily="34" charset="0"/>
            </a:endParaRPr>
          </a:p>
          <a:p>
            <a:pPr algn="just"/>
            <a:endParaRPr lang="en-US" sz="850" dirty="0" smtClean="0">
              <a:latin typeface="Arial" panose="020B0604020202020204" pitchFamily="34" charset="0"/>
              <a:cs typeface="Arial" panose="020B0604020202020204" pitchFamily="34" charset="0"/>
            </a:endParaRPr>
          </a:p>
          <a:p>
            <a:pPr algn="just"/>
            <a:r>
              <a:rPr lang="fr-FR" sz="900" b="1" i="1" dirty="0">
                <a:solidFill>
                  <a:srgbClr val="00B0F0"/>
                </a:solidFill>
                <a:latin typeface="Arial" panose="020B0604020202020204" pitchFamily="34" charset="0"/>
                <a:cs typeface="Arial" pitchFamily="34" charset="0"/>
              </a:rPr>
              <a:t>CONTACT :</a:t>
            </a:r>
            <a:r>
              <a:rPr lang="fr-FR" sz="900" i="1" dirty="0">
                <a:solidFill>
                  <a:srgbClr val="00B0F0"/>
                </a:solidFill>
                <a:latin typeface="Arial" pitchFamily="34" charset="0"/>
                <a:cs typeface="Arial" pitchFamily="34" charset="0"/>
              </a:rPr>
              <a:t> </a:t>
            </a:r>
            <a:r>
              <a:rPr lang="fr-FR" sz="900" b="1" i="1" dirty="0" smtClean="0">
                <a:solidFill>
                  <a:srgbClr val="00B0F0"/>
                </a:solidFill>
                <a:latin typeface="Arial" pitchFamily="34" charset="0"/>
                <a:cs typeface="Arial" pitchFamily="34" charset="0"/>
              </a:rPr>
              <a:t>Dr.-</a:t>
            </a:r>
            <a:r>
              <a:rPr lang="fr-FR" sz="900" b="1" i="1" dirty="0" err="1" smtClean="0">
                <a:solidFill>
                  <a:srgbClr val="00B0F0"/>
                </a:solidFill>
                <a:latin typeface="Arial" pitchFamily="34" charset="0"/>
                <a:cs typeface="Arial" pitchFamily="34" charset="0"/>
              </a:rPr>
              <a:t>Ing</a:t>
            </a:r>
            <a:r>
              <a:rPr lang="fr-FR" sz="900" b="1" i="1" dirty="0" smtClean="0">
                <a:solidFill>
                  <a:srgbClr val="00B0F0"/>
                </a:solidFill>
                <a:latin typeface="Arial" pitchFamily="34" charset="0"/>
                <a:cs typeface="Arial" pitchFamily="34" charset="0"/>
              </a:rPr>
              <a:t>. Junmei Shi </a:t>
            </a:r>
            <a:r>
              <a:rPr lang="fr-FR" sz="900" b="1" i="1" dirty="0" smtClean="0">
                <a:solidFill>
                  <a:srgbClr val="00B0F0"/>
                </a:solidFill>
                <a:latin typeface="Arial" pitchFamily="34" charset="0"/>
                <a:cs typeface="Arial" pitchFamily="34" charset="0"/>
              </a:rPr>
              <a:t>, Simulation Team Leader </a:t>
            </a:r>
            <a:r>
              <a:rPr lang="fr-FR" sz="900" i="1" dirty="0" smtClean="0">
                <a:solidFill>
                  <a:srgbClr val="00B0F0"/>
                </a:solidFill>
                <a:latin typeface="Arial" pitchFamily="34" charset="0"/>
                <a:cs typeface="Arial" pitchFamily="34" charset="0"/>
              </a:rPr>
              <a:t>/ </a:t>
            </a:r>
            <a:r>
              <a:rPr lang="fr-FR" sz="900" i="1" dirty="0" smtClean="0">
                <a:solidFill>
                  <a:schemeClr val="tx2"/>
                </a:solidFill>
                <a:latin typeface="Arial" pitchFamily="34" charset="0"/>
                <a:cs typeface="Arial" pitchFamily="34" charset="0"/>
                <a:hlinkClick r:id="rId5"/>
              </a:rPr>
              <a:t>junmei.shi@delphi.com</a:t>
            </a:r>
            <a:endParaRPr lang="fr-FR" sz="900" i="1" dirty="0" smtClean="0">
              <a:solidFill>
                <a:schemeClr val="tx2"/>
              </a:solidFill>
              <a:latin typeface="Arial" pitchFamily="34" charset="0"/>
              <a:cs typeface="Arial" pitchFamily="34" charset="0"/>
            </a:endParaRPr>
          </a:p>
        </p:txBody>
      </p:sp>
    </p:spTree>
    <p:extLst>
      <p:ext uri="{BB962C8B-B14F-4D97-AF65-F5344CB8AC3E}">
        <p14:creationId xmlns:p14="http://schemas.microsoft.com/office/powerpoint/2010/main" val="10365086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Words>
  <Application>Microsoft Office PowerPoint</Application>
  <PresentationFormat>A4 Paper (210x297 mm)</PresentationFormat>
  <Paragraphs>34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Thème Office</vt:lpstr>
      <vt:lpstr>PowerPoint Presentation</vt:lpstr>
    </vt:vector>
  </TitlesOfParts>
  <Company>Delphi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User</dc:creator>
  <cp:lastModifiedBy>User</cp:lastModifiedBy>
  <cp:revision>41</cp:revision>
  <cp:lastPrinted>2015-01-27T08:38:06Z</cp:lastPrinted>
  <dcterms:created xsi:type="dcterms:W3CDTF">2013-06-06T10:00:46Z</dcterms:created>
  <dcterms:modified xsi:type="dcterms:W3CDTF">2015-11-29T21:49:18Z</dcterms:modified>
</cp:coreProperties>
</file>